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471" r:id="rId2"/>
    <p:sldId id="470" r:id="rId3"/>
    <p:sldId id="455" r:id="rId4"/>
    <p:sldId id="453" r:id="rId5"/>
    <p:sldId id="447" r:id="rId6"/>
    <p:sldId id="442" r:id="rId7"/>
    <p:sldId id="443" r:id="rId8"/>
    <p:sldId id="448" r:id="rId9"/>
    <p:sldId id="458" r:id="rId10"/>
    <p:sldId id="436" r:id="rId11"/>
    <p:sldId id="446" r:id="rId12"/>
    <p:sldId id="431" r:id="rId13"/>
    <p:sldId id="445" r:id="rId14"/>
    <p:sldId id="441" r:id="rId15"/>
    <p:sldId id="449" r:id="rId16"/>
    <p:sldId id="459" r:id="rId17"/>
    <p:sldId id="451" r:id="rId18"/>
    <p:sldId id="460" r:id="rId19"/>
    <p:sldId id="456" r:id="rId20"/>
    <p:sldId id="461" r:id="rId21"/>
    <p:sldId id="457" r:id="rId22"/>
    <p:sldId id="462" r:id="rId23"/>
    <p:sldId id="46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8"/>
  </p:normalViewPr>
  <p:slideViewPr>
    <p:cSldViewPr>
      <p:cViewPr varScale="1">
        <p:scale>
          <a:sx n="119" d="100"/>
          <a:sy n="119" d="100"/>
        </p:scale>
        <p:origin x="198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BA23D-5710-45C3-8AE1-7B5721BE450C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9B1D2-4D57-416E-8BD1-3DACB5B914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4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1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2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7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21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80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6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7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6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1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78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3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Reading Assignments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26" y="1920223"/>
            <a:ext cx="3009149" cy="3931954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N. K. </a:t>
            </a:r>
            <a:r>
              <a:rPr lang="en-US" dirty="0" err="1"/>
              <a:t>Zeiner</a:t>
            </a:r>
            <a:r>
              <a:rPr lang="en-US" dirty="0"/>
              <a:t>-Carmichael, </a:t>
            </a:r>
            <a:r>
              <a:rPr lang="en-US" i="1" dirty="0"/>
              <a:t>Roman Letters: An Anthology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= </a:t>
            </a:r>
            <a:r>
              <a:rPr lang="en-US" dirty="0" err="1"/>
              <a:t>Zeiner</a:t>
            </a:r>
            <a:r>
              <a:rPr lang="en-US" dirty="0"/>
              <a:t>-Carmichael</a:t>
            </a:r>
            <a:r>
              <a:rPr lang="en-US" i="1" dirty="0"/>
              <a:t> </a:t>
            </a:r>
            <a:r>
              <a:rPr lang="en-US" dirty="0"/>
              <a:t>on syllabus</a:t>
            </a:r>
          </a:p>
          <a:p>
            <a:r>
              <a:rPr lang="en-US" dirty="0"/>
              <a:t>M. Trapp, </a:t>
            </a:r>
            <a:r>
              <a:rPr lang="en-US" i="1" dirty="0"/>
              <a:t>Greek and Latin Letters: An Anthology with Translation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= Trapp on syllabus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Readings posted on course web site</a:t>
            </a:r>
          </a:p>
        </p:txBody>
      </p:sp>
    </p:spTree>
    <p:extLst>
      <p:ext uri="{BB962C8B-B14F-4D97-AF65-F5344CB8AC3E}">
        <p14:creationId xmlns:p14="http://schemas.microsoft.com/office/powerpoint/2010/main" val="2277495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>
                <a:latin typeface="Cambria"/>
                <a:cs typeface="Cambria"/>
              </a:rPr>
              <a:t>Punic Wars</a:t>
            </a:r>
            <a:endParaRPr lang="en-US" sz="2200" b="1" cap="small" dirty="0">
              <a:latin typeface="Cambria" pitchFamily="18" charset="0"/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676400"/>
            <a:ext cx="4820269" cy="4525963"/>
          </a:xfrm>
        </p:spPr>
      </p:pic>
      <p:sp>
        <p:nvSpPr>
          <p:cNvPr id="16" name="TextBox 15"/>
          <p:cNvSpPr txBox="1"/>
          <p:nvPr/>
        </p:nvSpPr>
        <p:spPr>
          <a:xfrm>
            <a:off x="685800" y="16764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First  264-241 BCE</a:t>
            </a:r>
          </a:p>
          <a:p>
            <a:r>
              <a:rPr lang="en-US" b="1" dirty="0"/>
              <a:t>Second  218-201 BCE</a:t>
            </a:r>
          </a:p>
          <a:p>
            <a:r>
              <a:rPr lang="en-US" b="1"/>
              <a:t>Third  149-146 BCE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460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>
                <a:latin typeface="Cambria"/>
                <a:cs typeface="Cambria"/>
              </a:rPr>
              <a:t>Land Problems</a:t>
            </a:r>
            <a:endParaRPr lang="en-US" sz="2200" b="1" cap="small" dirty="0">
              <a:latin typeface="Cambria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09800"/>
            <a:ext cx="3860444" cy="327660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Most land was controlled by senatorial families</a:t>
            </a:r>
          </a:p>
          <a:p>
            <a:r>
              <a:rPr lang="en-US" dirty="0"/>
              <a:t>Veterans of the Punic Wars demanded their own land</a:t>
            </a:r>
          </a:p>
          <a:p>
            <a:r>
              <a:rPr lang="en-US" dirty="0"/>
              <a:t>Colonies of veterans established throughout Italy</a:t>
            </a:r>
          </a:p>
          <a:p>
            <a:r>
              <a:rPr lang="en-US" dirty="0"/>
              <a:t>Allied cities in Italy didn’t like not having the same rights as colonies</a:t>
            </a:r>
          </a:p>
          <a:p>
            <a:r>
              <a:rPr lang="en-US" dirty="0"/>
              <a:t>Social War (91-88 BCE)</a:t>
            </a:r>
          </a:p>
        </p:txBody>
      </p:sp>
    </p:spTree>
    <p:extLst>
      <p:ext uri="{BB962C8B-B14F-4D97-AF65-F5344CB8AC3E}">
        <p14:creationId xmlns:p14="http://schemas.microsoft.com/office/powerpoint/2010/main" val="1467093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11" y="1524000"/>
            <a:ext cx="7906778" cy="4648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Pompey and Caesar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 err="1"/>
              <a:t>Gnaeus</a:t>
            </a:r>
            <a:r>
              <a:rPr lang="en-US" dirty="0"/>
              <a:t> </a:t>
            </a:r>
            <a:r>
              <a:rPr lang="en-US" dirty="0" err="1"/>
              <a:t>Pompeius</a:t>
            </a:r>
            <a:r>
              <a:rPr lang="en-US" dirty="0"/>
              <a:t> Magnus</a:t>
            </a:r>
          </a:p>
          <a:p>
            <a:pPr algn="ctr"/>
            <a:r>
              <a:rPr lang="en-US" dirty="0"/>
              <a:t>106-48 BCE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08" y="2174875"/>
            <a:ext cx="3408172" cy="3951288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dirty="0"/>
              <a:t>Gaius Julius Caesar</a:t>
            </a:r>
          </a:p>
          <a:p>
            <a:pPr algn="ctr"/>
            <a:r>
              <a:rPr lang="en-US" dirty="0"/>
              <a:t>100-44 BCE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288878"/>
            <a:ext cx="2142522" cy="3883322"/>
          </a:xfrm>
        </p:spPr>
      </p:pic>
    </p:spTree>
    <p:extLst>
      <p:ext uri="{BB962C8B-B14F-4D97-AF65-F5344CB8AC3E}">
        <p14:creationId xmlns:p14="http://schemas.microsoft.com/office/powerpoint/2010/main" val="251182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>
                <a:latin typeface="Cambria" panose="02040503050406030204" pitchFamily="18" charset="0"/>
              </a:rPr>
              <a:t>Augustus</a:t>
            </a:r>
            <a:br>
              <a:rPr lang="en-US" b="1" cap="small" dirty="0">
                <a:latin typeface="Cambria" panose="02040503050406030204" pitchFamily="18" charset="0"/>
              </a:rPr>
            </a:br>
            <a:r>
              <a:rPr lang="en-US" sz="2400" b="1" cap="small" dirty="0"/>
              <a:t>(63 BCE – 14 CE)</a:t>
            </a:r>
            <a:endParaRPr lang="en-US" b="1" cap="small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Adopted son of Julius Caesar</a:t>
            </a:r>
          </a:p>
          <a:p>
            <a:r>
              <a:rPr lang="en-US" dirty="0"/>
              <a:t>Defeated the </a:t>
            </a:r>
            <a:r>
              <a:rPr lang="en-US" dirty="0" err="1"/>
              <a:t>tyrannicides</a:t>
            </a:r>
            <a:r>
              <a:rPr lang="en-US" dirty="0"/>
              <a:t> and Mark Antony in a civil war</a:t>
            </a:r>
          </a:p>
          <a:p>
            <a:r>
              <a:rPr lang="en-US" dirty="0"/>
              <a:t>Assumed the titles ‘</a:t>
            </a:r>
            <a:r>
              <a:rPr lang="en-US" dirty="0" err="1"/>
              <a:t>Princeps</a:t>
            </a:r>
            <a:r>
              <a:rPr lang="en-US" dirty="0"/>
              <a:t>’ (first among equals) and ‘Augustus’ (revered one)</a:t>
            </a:r>
          </a:p>
          <a:p>
            <a:r>
              <a:rPr lang="en-US" dirty="0"/>
              <a:t>Continued to defer to the senate (sort of)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45" y="1600200"/>
            <a:ext cx="2858082" cy="4419600"/>
          </a:xfrm>
        </p:spPr>
      </p:pic>
    </p:spTree>
    <p:extLst>
      <p:ext uri="{BB962C8B-B14F-4D97-AF65-F5344CB8AC3E}">
        <p14:creationId xmlns:p14="http://schemas.microsoft.com/office/powerpoint/2010/main" val="1677433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Julio-</a:t>
            </a:r>
            <a:r>
              <a:rPr lang="en-US" b="1" cap="small" dirty="0" err="1">
                <a:latin typeface="Cambria" panose="02040503050406030204" pitchFamily="18" charset="0"/>
              </a:rPr>
              <a:t>Claudians</a:t>
            </a:r>
            <a:endParaRPr lang="en-US" b="1" cap="small" dirty="0">
              <a:latin typeface="Cambria" panose="020405030504060302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1735336" cy="231378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Emperors descended from Augustus’ second wife </a:t>
            </a:r>
            <a:r>
              <a:rPr lang="en-US" dirty="0" err="1"/>
              <a:t>Livia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Augustus (died 14 CE)</a:t>
            </a:r>
          </a:p>
          <a:p>
            <a:pPr marL="0" indent="0">
              <a:buNone/>
            </a:pPr>
            <a:r>
              <a:rPr lang="en-US" dirty="0"/>
              <a:t>Tiberius (r. 14-37 CE)</a:t>
            </a:r>
          </a:p>
          <a:p>
            <a:pPr marL="0" indent="0">
              <a:buNone/>
            </a:pPr>
            <a:r>
              <a:rPr lang="en-US" dirty="0"/>
              <a:t>Caligula (37-41 CE)</a:t>
            </a:r>
          </a:p>
          <a:p>
            <a:pPr marL="0" indent="0">
              <a:buNone/>
            </a:pPr>
            <a:r>
              <a:rPr lang="en-US" dirty="0"/>
              <a:t>Claudius (41-54 CE)</a:t>
            </a:r>
          </a:p>
          <a:p>
            <a:pPr marL="0" indent="0">
              <a:buNone/>
            </a:pPr>
            <a:r>
              <a:rPr lang="en-US" dirty="0"/>
              <a:t>Nero (54-68 CE)</a:t>
            </a:r>
          </a:p>
          <a:p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96" y="1752600"/>
            <a:ext cx="1689617" cy="2313782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241543"/>
            <a:ext cx="1344777" cy="2313782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549" y="4241543"/>
            <a:ext cx="1735336" cy="231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2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</a:t>
            </a:r>
            <a:r>
              <a:rPr lang="en-US" b="1" cap="small" dirty="0" err="1">
                <a:latin typeface="Cambria" panose="02040503050406030204" pitchFamily="18" charset="0"/>
              </a:rPr>
              <a:t>Flavians</a:t>
            </a:r>
            <a:endParaRPr lang="en-US" b="1" cap="small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68 CE: The Year of Four Emperors</a:t>
            </a:r>
          </a:p>
          <a:p>
            <a:r>
              <a:rPr lang="en-US" dirty="0"/>
              <a:t>Vespasian and his sons defeated the other three pretenders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Vespasian (r. 69-79 CE)</a:t>
            </a:r>
          </a:p>
          <a:p>
            <a:pPr marL="0" indent="0">
              <a:buNone/>
            </a:pPr>
            <a:r>
              <a:rPr lang="en-US" dirty="0"/>
              <a:t>Titus (r. 79-81 CE)</a:t>
            </a:r>
          </a:p>
          <a:p>
            <a:pPr marL="0" indent="0">
              <a:buNone/>
            </a:pPr>
            <a:r>
              <a:rPr lang="en-US" dirty="0"/>
              <a:t>Domitian (r. 81-96 CE)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137" y="1752600"/>
            <a:ext cx="2818948" cy="4304976"/>
          </a:xfrm>
        </p:spPr>
      </p:pic>
    </p:spTree>
    <p:extLst>
      <p:ext uri="{BB962C8B-B14F-4D97-AF65-F5344CB8AC3E}">
        <p14:creationId xmlns:p14="http://schemas.microsoft.com/office/powerpoint/2010/main" val="4091562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Five ‘Good Emperors’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82" y="1800101"/>
            <a:ext cx="1609130" cy="2313782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After the murder of Domitian, </a:t>
            </a:r>
            <a:r>
              <a:rPr lang="en-US" dirty="0" err="1"/>
              <a:t>Nerva</a:t>
            </a:r>
            <a:r>
              <a:rPr lang="en-US" dirty="0"/>
              <a:t> declared emperor by the senate</a:t>
            </a:r>
          </a:p>
          <a:p>
            <a:r>
              <a:rPr lang="en-US" dirty="0"/>
              <a:t>Subsequent emperors adopted by their predecessors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Nerva</a:t>
            </a:r>
            <a:r>
              <a:rPr lang="en-US" dirty="0"/>
              <a:t> (r. 96-98 CE)</a:t>
            </a:r>
          </a:p>
          <a:p>
            <a:pPr marL="0" indent="0">
              <a:buNone/>
            </a:pPr>
            <a:r>
              <a:rPr lang="en-US" dirty="0"/>
              <a:t>Trajan (r. 98-117 CE)</a:t>
            </a:r>
          </a:p>
          <a:p>
            <a:pPr marL="0" indent="0">
              <a:buNone/>
            </a:pPr>
            <a:r>
              <a:rPr lang="en-US" dirty="0"/>
              <a:t>Hadrian (r. 117-138 CE)</a:t>
            </a:r>
          </a:p>
          <a:p>
            <a:pPr marL="0" indent="0">
              <a:buNone/>
            </a:pPr>
            <a:r>
              <a:rPr lang="en-US" dirty="0" err="1"/>
              <a:t>Antoninus</a:t>
            </a:r>
            <a:r>
              <a:rPr lang="en-US" dirty="0"/>
              <a:t> Pius (r. 138-161 CE)</a:t>
            </a:r>
          </a:p>
          <a:p>
            <a:pPr marL="0" indent="0">
              <a:buNone/>
            </a:pPr>
            <a:r>
              <a:rPr lang="en-US" dirty="0"/>
              <a:t>Marcus Aurelius (r. 161-180 CE)</a:t>
            </a:r>
          </a:p>
          <a:p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86" b="32009"/>
          <a:stretch/>
        </p:blipFill>
        <p:spPr>
          <a:xfrm>
            <a:off x="370204" y="4420173"/>
            <a:ext cx="1823567" cy="1956520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58" y="1684862"/>
            <a:ext cx="1698942" cy="2575814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3"/>
          <a:stretch/>
        </p:blipFill>
        <p:spPr>
          <a:xfrm>
            <a:off x="2286000" y="4241543"/>
            <a:ext cx="1707894" cy="231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97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Roman Expansion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447800"/>
            <a:ext cx="7239000" cy="5313426"/>
          </a:xfrm>
        </p:spPr>
      </p:pic>
      <p:sp>
        <p:nvSpPr>
          <p:cNvPr id="5" name="Oval 4"/>
          <p:cNvSpPr/>
          <p:nvPr/>
        </p:nvSpPr>
        <p:spPr>
          <a:xfrm>
            <a:off x="5486400" y="6019800"/>
            <a:ext cx="1371600" cy="762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14600" y="5029200"/>
            <a:ext cx="1371600" cy="762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67790" y="6019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Annona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9666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</a:t>
            </a:r>
            <a:r>
              <a:rPr lang="en-US" b="1" cap="small" dirty="0" err="1">
                <a:latin typeface="Cambria" panose="02040503050406030204" pitchFamily="18" charset="0"/>
              </a:rPr>
              <a:t>Severans</a:t>
            </a:r>
            <a:endParaRPr lang="en-US" b="1" cap="small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Septimius</a:t>
            </a:r>
            <a:r>
              <a:rPr lang="en-US" dirty="0"/>
              <a:t> Severus declared emperor by legions in 193</a:t>
            </a:r>
          </a:p>
          <a:p>
            <a:r>
              <a:rPr lang="en-US" dirty="0"/>
              <a:t>Many of his successors were assassinated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Septimius</a:t>
            </a:r>
            <a:r>
              <a:rPr lang="en-US" dirty="0"/>
              <a:t> Severus (r. 193-211 CE)</a:t>
            </a:r>
          </a:p>
          <a:p>
            <a:pPr marL="0" indent="0">
              <a:buNone/>
            </a:pPr>
            <a:r>
              <a:rPr lang="en-US" dirty="0"/>
              <a:t>Caracalla (r. 211-217 CE)</a:t>
            </a:r>
          </a:p>
          <a:p>
            <a:pPr marL="0" indent="0">
              <a:buNone/>
            </a:pPr>
            <a:r>
              <a:rPr lang="en-US" dirty="0"/>
              <a:t>Elagabalus (r. 218-222 CE)</a:t>
            </a:r>
          </a:p>
          <a:p>
            <a:pPr marL="0" indent="0">
              <a:buNone/>
            </a:pPr>
            <a:r>
              <a:rPr lang="en-US" dirty="0"/>
              <a:t>Severus Alexander (r. 222-235 CE)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400" y="2057400"/>
            <a:ext cx="3455924" cy="3505200"/>
          </a:xfrm>
        </p:spPr>
      </p:pic>
    </p:spTree>
    <p:extLst>
      <p:ext uri="{BB962C8B-B14F-4D97-AF65-F5344CB8AC3E}">
        <p14:creationId xmlns:p14="http://schemas.microsoft.com/office/powerpoint/2010/main" val="2891245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Diocletian and the Tetrarchy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42" y="1600200"/>
            <a:ext cx="2908716" cy="4525963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Introduced by Diocletian (r. 294-305 CE)</a:t>
            </a:r>
          </a:p>
          <a:p>
            <a:r>
              <a:rPr lang="en-US" dirty="0"/>
              <a:t>System of rule including two emperors (</a:t>
            </a:r>
            <a:r>
              <a:rPr lang="en-US" dirty="0" err="1"/>
              <a:t>Augusti</a:t>
            </a:r>
            <a:r>
              <a:rPr lang="en-US" dirty="0"/>
              <a:t>) and two sub-emperors (</a:t>
            </a:r>
            <a:r>
              <a:rPr lang="en-US" dirty="0" err="1"/>
              <a:t>Caesares</a:t>
            </a:r>
            <a:r>
              <a:rPr lang="en-US" dirty="0"/>
              <a:t>)</a:t>
            </a:r>
          </a:p>
          <a:p>
            <a:r>
              <a:rPr lang="en-US" dirty="0"/>
              <a:t>Each was responsible for a specific part of the empire</a:t>
            </a:r>
          </a:p>
          <a:p>
            <a:r>
              <a:rPr lang="en-US" dirty="0" err="1"/>
              <a:t>Caesares</a:t>
            </a:r>
            <a:r>
              <a:rPr lang="en-US" dirty="0"/>
              <a:t> were adopted by </a:t>
            </a:r>
            <a:r>
              <a:rPr lang="en-US" dirty="0" err="1"/>
              <a:t>Augusti</a:t>
            </a:r>
            <a:r>
              <a:rPr lang="en-US" dirty="0"/>
              <a:t>, and replaced them when they retired</a:t>
            </a:r>
          </a:p>
        </p:txBody>
      </p:sp>
    </p:spTree>
    <p:extLst>
      <p:ext uri="{BB962C8B-B14F-4D97-AF65-F5344CB8AC3E}">
        <p14:creationId xmlns:p14="http://schemas.microsoft.com/office/powerpoint/2010/main" val="381950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itchFamily="18" charset="0"/>
              </a:rPr>
              <a:t>Chronology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76600"/>
          </a:xfrm>
          <a:ln w="3175">
            <a:noFill/>
          </a:ln>
        </p:spPr>
        <p:txBody>
          <a:bodyPr>
            <a:normAutofit fontScale="77500" lnSpcReduction="20000"/>
          </a:bodyPr>
          <a:lstStyle/>
          <a:p>
            <a:r>
              <a:rPr lang="en-US" dirty="0"/>
              <a:t>‘CE’ = ‘common era’</a:t>
            </a:r>
          </a:p>
          <a:p>
            <a:pPr lvl="1"/>
            <a:r>
              <a:rPr lang="en-US" dirty="0"/>
              <a:t>i.e. everything after the purported birth of Jesus</a:t>
            </a:r>
          </a:p>
          <a:p>
            <a:pPr lvl="1"/>
            <a:r>
              <a:rPr lang="en-US" dirty="0"/>
              <a:t>same as ‘AD’ = ‘anno Domini’ = ‘in the year of our lord’</a:t>
            </a:r>
          </a:p>
          <a:p>
            <a:pPr lvl="1"/>
            <a:r>
              <a:rPr lang="en-US" dirty="0"/>
              <a:t>counts up, i.e. 700 CE is later than 300 CE</a:t>
            </a:r>
          </a:p>
          <a:p>
            <a:r>
              <a:rPr lang="en-US" dirty="0"/>
              <a:t>‘BCE’ = ‘before the common era’</a:t>
            </a:r>
          </a:p>
          <a:p>
            <a:pPr lvl="1"/>
            <a:r>
              <a:rPr lang="en-US" dirty="0"/>
              <a:t>i.e. every before the purported birth of Jesus</a:t>
            </a:r>
          </a:p>
          <a:p>
            <a:pPr lvl="1"/>
            <a:r>
              <a:rPr lang="en-US" dirty="0"/>
              <a:t>same as ‘BC’ = ‘before Christ’</a:t>
            </a:r>
          </a:p>
          <a:p>
            <a:pPr lvl="1"/>
            <a:r>
              <a:rPr lang="en-US" dirty="0"/>
              <a:t>counts down, i.e. 300 BCE is later than 700 BCE</a:t>
            </a:r>
          </a:p>
          <a:p>
            <a:r>
              <a:rPr lang="en-US" dirty="0"/>
              <a:t>Centuries and millennia counted with ordinals: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897024"/>
              </p:ext>
            </p:extLst>
          </p:nvPr>
        </p:nvGraphicFramePr>
        <p:xfrm>
          <a:off x="457200" y="4876800"/>
          <a:ext cx="37338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4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9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935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 century BCE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700-600 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35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century BCE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500-400 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3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century</a:t>
                      </a:r>
                      <a:r>
                        <a:rPr lang="en-US" baseline="0" dirty="0"/>
                        <a:t> BCE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100-1 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3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century 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1-100</a:t>
                      </a:r>
                      <a:r>
                        <a:rPr lang="en-US" baseline="0" dirty="0"/>
                        <a:t> 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935"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 century 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1700-1800 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581428"/>
              </p:ext>
            </p:extLst>
          </p:nvPr>
        </p:nvGraphicFramePr>
        <p:xfrm>
          <a:off x="4953000" y="4876800"/>
          <a:ext cx="37338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4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9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935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 millennium BCE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4000-3000 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93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millennium BCE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2000-1000 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93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millennium </a:t>
                      </a:r>
                      <a:r>
                        <a:rPr lang="en-US" baseline="0" dirty="0"/>
                        <a:t>BCE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1000-1 BCE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93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millennium 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1-1000 </a:t>
                      </a:r>
                      <a:r>
                        <a:rPr lang="en-US" baseline="0" dirty="0"/>
                        <a:t>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185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Diocletian and the Tetrarchy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48" y="1600200"/>
            <a:ext cx="6616904" cy="4525963"/>
          </a:xfrm>
        </p:spPr>
      </p:pic>
    </p:spTree>
    <p:extLst>
      <p:ext uri="{BB962C8B-B14F-4D97-AF65-F5344CB8AC3E}">
        <p14:creationId xmlns:p14="http://schemas.microsoft.com/office/powerpoint/2010/main" val="3619386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Constantine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Son of </a:t>
            </a:r>
            <a:r>
              <a:rPr lang="en-US" dirty="0" err="1"/>
              <a:t>Constantius</a:t>
            </a:r>
            <a:r>
              <a:rPr lang="en-US" dirty="0"/>
              <a:t> (one of the tetrarchs)</a:t>
            </a:r>
          </a:p>
          <a:p>
            <a:r>
              <a:rPr lang="en-US" dirty="0"/>
              <a:t>Succeeded his father, but then defeated the other tetrarchs and other rebels</a:t>
            </a:r>
          </a:p>
          <a:p>
            <a:r>
              <a:rPr lang="en-US" dirty="0"/>
              <a:t>Reigned 306-337 CE</a:t>
            </a:r>
          </a:p>
          <a:p>
            <a:r>
              <a:rPr lang="en-US" dirty="0"/>
              <a:t>Built a new capital city: Constantinople</a:t>
            </a:r>
          </a:p>
          <a:p>
            <a:r>
              <a:rPr lang="en-US" dirty="0"/>
              <a:t>First emperor to endorse Christianity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642" y="1600200"/>
            <a:ext cx="3017716" cy="4525963"/>
          </a:xfrm>
        </p:spPr>
      </p:pic>
    </p:spTree>
    <p:extLst>
      <p:ext uri="{BB962C8B-B14F-4D97-AF65-F5344CB8AC3E}">
        <p14:creationId xmlns:p14="http://schemas.microsoft.com/office/powerpoint/2010/main" val="2484898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Theodosius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Became emperor of the eastern half of the empire in 379</a:t>
            </a:r>
          </a:p>
          <a:p>
            <a:r>
              <a:rPr lang="en-US" dirty="0"/>
              <a:t>Conquered the western half in 392</a:t>
            </a:r>
          </a:p>
          <a:p>
            <a:r>
              <a:rPr lang="en-US" dirty="0"/>
              <a:t>Abolished slavery and replaced it with feudalism</a:t>
            </a:r>
          </a:p>
          <a:p>
            <a:r>
              <a:rPr lang="en-US" dirty="0"/>
              <a:t>Died in 395, and his sons divided the empire between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149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Empire Rent Asunder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32" y="1600200"/>
            <a:ext cx="6713936" cy="4525963"/>
          </a:xfrm>
        </p:spPr>
      </p:pic>
      <p:cxnSp>
        <p:nvCxnSpPr>
          <p:cNvPr id="6" name="Straight Connector 5"/>
          <p:cNvCxnSpPr/>
          <p:nvPr/>
        </p:nvCxnSpPr>
        <p:spPr>
          <a:xfrm>
            <a:off x="4343400" y="3276600"/>
            <a:ext cx="0" cy="1981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52600" y="3276600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Defeated 476 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3688853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Byzantine Empire</a:t>
            </a:r>
          </a:p>
        </p:txBody>
      </p:sp>
    </p:spTree>
    <p:extLst>
      <p:ext uri="{BB962C8B-B14F-4D97-AF65-F5344CB8AC3E}">
        <p14:creationId xmlns:p14="http://schemas.microsoft.com/office/powerpoint/2010/main" val="25487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9480"/>
            <a:ext cx="9143999" cy="6599039"/>
          </a:xfrm>
        </p:spPr>
      </p:pic>
      <p:sp>
        <p:nvSpPr>
          <p:cNvPr id="3" name="TextBox 2"/>
          <p:cNvSpPr txBox="1"/>
          <p:nvPr/>
        </p:nvSpPr>
        <p:spPr>
          <a:xfrm>
            <a:off x="1219200" y="36576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Mediterranean Sea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81800" y="35168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Near East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86200" y="5486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Egypt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87716" y="48006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Palestine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9800" y="3886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Syria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5200" y="4422883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Mesopotamia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400" y="2819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Anatolia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86200" y="2865566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Asia</a:t>
            </a:r>
          </a:p>
          <a:p>
            <a:pPr algn="ctr"/>
            <a:r>
              <a:rPr lang="en-US" dirty="0"/>
              <a:t>Minor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62200" y="24500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Greece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000" y="13716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Italy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152400" y="297270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Carthage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8042" y="2819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Sicily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81600" y="174931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Black Sea</a:t>
            </a:r>
          </a:p>
        </p:txBody>
      </p:sp>
    </p:spTree>
    <p:extLst>
      <p:ext uri="{BB962C8B-B14F-4D97-AF65-F5344CB8AC3E}">
        <p14:creationId xmlns:p14="http://schemas.microsoft.com/office/powerpoint/2010/main" val="227927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Sources of Evidence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Historians</a:t>
            </a:r>
          </a:p>
          <a:p>
            <a:r>
              <a:rPr lang="en-US" dirty="0"/>
              <a:t>Archaeology</a:t>
            </a:r>
          </a:p>
          <a:p>
            <a:r>
              <a:rPr lang="en-US" dirty="0"/>
              <a:t>Inscriptions and monuments</a:t>
            </a:r>
          </a:p>
          <a:p>
            <a:r>
              <a:rPr lang="en-US" dirty="0"/>
              <a:t>Literary allusions</a:t>
            </a:r>
          </a:p>
          <a:p>
            <a:r>
              <a:rPr lang="en-US" dirty="0"/>
              <a:t>Papyri (in Egypt and the east)</a:t>
            </a:r>
          </a:p>
          <a:p>
            <a:r>
              <a:rPr lang="en-US" dirty="0"/>
              <a:t>Coins!</a:t>
            </a:r>
          </a:p>
        </p:txBody>
      </p:sp>
    </p:spTree>
    <p:extLst>
      <p:ext uri="{BB962C8B-B14F-4D97-AF65-F5344CB8AC3E}">
        <p14:creationId xmlns:p14="http://schemas.microsoft.com/office/powerpoint/2010/main" val="3134095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200" y="274638"/>
            <a:ext cx="2895600" cy="2316162"/>
          </a:xfrm>
        </p:spPr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Iron Age Italy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51828"/>
            <a:ext cx="4876800" cy="5926735"/>
          </a:xfrm>
        </p:spPr>
      </p:pic>
    </p:spTree>
    <p:extLst>
      <p:ext uri="{BB962C8B-B14F-4D97-AF65-F5344CB8AC3E}">
        <p14:creationId xmlns:p14="http://schemas.microsoft.com/office/powerpoint/2010/main" val="1614891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itchFamily="18" charset="0"/>
              </a:rPr>
              <a:t>The Foundation of Rome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469" y="1768251"/>
            <a:ext cx="6173062" cy="4189861"/>
          </a:xfrm>
        </p:spPr>
      </p:pic>
      <p:sp>
        <p:nvSpPr>
          <p:cNvPr id="3" name="TextBox 2"/>
          <p:cNvSpPr txBox="1"/>
          <p:nvPr/>
        </p:nvSpPr>
        <p:spPr>
          <a:xfrm>
            <a:off x="381000" y="48006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753 BCE</a:t>
            </a:r>
          </a:p>
        </p:txBody>
      </p:sp>
    </p:spTree>
    <p:extLst>
      <p:ext uri="{BB962C8B-B14F-4D97-AF65-F5344CB8AC3E}">
        <p14:creationId xmlns:p14="http://schemas.microsoft.com/office/powerpoint/2010/main" val="138107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>
                <a:latin typeface="Cambria" panose="02040503050406030204" pitchFamily="18" charset="0"/>
              </a:rPr>
              <a:t>‘Kings’ of Rome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1640681"/>
            <a:ext cx="3937000" cy="4445000"/>
          </a:xfrm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Ruled Rome from 753 to 509 BCE</a:t>
            </a:r>
          </a:p>
          <a:p>
            <a:r>
              <a:rPr lang="en-US" dirty="0"/>
              <a:t>Elected rather than hereditary</a:t>
            </a:r>
          </a:p>
          <a:p>
            <a:r>
              <a:rPr lang="en-US" dirty="0"/>
              <a:t>Mostly legendary</a:t>
            </a:r>
          </a:p>
          <a:p>
            <a:r>
              <a:rPr lang="en-US" dirty="0"/>
              <a:t>Ended when Lucius </a:t>
            </a:r>
            <a:r>
              <a:rPr lang="en-US" dirty="0" err="1"/>
              <a:t>Junius</a:t>
            </a:r>
            <a:r>
              <a:rPr lang="en-US" dirty="0"/>
              <a:t> Brutus expelled the last king</a:t>
            </a:r>
          </a:p>
          <a:p>
            <a:endParaRPr lang="en-US" dirty="0"/>
          </a:p>
        </p:txBody>
      </p:sp>
      <p:pic>
        <p:nvPicPr>
          <p:cNvPr id="12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461" y="1600200"/>
            <a:ext cx="350007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2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>
                <a:latin typeface="Cambria" panose="02040503050406030204" pitchFamily="18" charset="0"/>
              </a:rPr>
              <a:t>The Roman Republic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Senate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606925"/>
          </a:xfrm>
        </p:spPr>
        <p:txBody>
          <a:bodyPr>
            <a:normAutofit/>
          </a:bodyPr>
          <a:lstStyle/>
          <a:p>
            <a:r>
              <a:rPr lang="en-US" dirty="0"/>
              <a:t>Comprised of wealthy male citizens from old families (not elected)</a:t>
            </a:r>
          </a:p>
          <a:p>
            <a:r>
              <a:rPr lang="en-US" dirty="0"/>
              <a:t>Provided magistrates who governed the republic:</a:t>
            </a:r>
          </a:p>
          <a:p>
            <a:pPr lvl="1"/>
            <a:r>
              <a:rPr lang="en-US" dirty="0"/>
              <a:t>Consuls (chief executives)</a:t>
            </a:r>
          </a:p>
          <a:p>
            <a:pPr lvl="1"/>
            <a:r>
              <a:rPr lang="en-US" dirty="0"/>
              <a:t>Censors (responsible for public morality)</a:t>
            </a:r>
          </a:p>
          <a:p>
            <a:pPr lvl="1"/>
            <a:r>
              <a:rPr lang="en-US" dirty="0"/>
              <a:t>Praetors (management of city affairs)</a:t>
            </a:r>
          </a:p>
          <a:p>
            <a:pPr lvl="1"/>
            <a:r>
              <a:rPr lang="en-US" dirty="0"/>
              <a:t>Quaestors (finance guys)</a:t>
            </a:r>
          </a:p>
          <a:p>
            <a:pPr lvl="1"/>
            <a:r>
              <a:rPr lang="en-US" dirty="0"/>
              <a:t>Aediles (infrastructure)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Plebeian Council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Comprised of the ‘plebs;’ the general populace of male citizens</a:t>
            </a:r>
          </a:p>
          <a:p>
            <a:r>
              <a:rPr lang="en-US" dirty="0"/>
              <a:t>Elected tribunes to represent them</a:t>
            </a:r>
          </a:p>
          <a:p>
            <a:r>
              <a:rPr lang="en-US" dirty="0"/>
              <a:t>Could approve or veto laws passed by the senate</a:t>
            </a:r>
          </a:p>
        </p:txBody>
      </p:sp>
    </p:spTree>
    <p:extLst>
      <p:ext uri="{BB962C8B-B14F-4D97-AF65-F5344CB8AC3E}">
        <p14:creationId xmlns:p14="http://schemas.microsoft.com/office/powerpoint/2010/main" val="3714650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200" y="274638"/>
            <a:ext cx="2895600" cy="2316162"/>
          </a:xfrm>
        </p:spPr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Roman Expansion in Italy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2615"/>
            <a:ext cx="5638800" cy="6151418"/>
          </a:xfrm>
        </p:spPr>
      </p:pic>
    </p:spTree>
    <p:extLst>
      <p:ext uri="{BB962C8B-B14F-4D97-AF65-F5344CB8AC3E}">
        <p14:creationId xmlns:p14="http://schemas.microsoft.com/office/powerpoint/2010/main" val="2993916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7147</TotalTime>
  <Words>793</Words>
  <Application>Microsoft Macintosh PowerPoint</Application>
  <PresentationFormat>On-screen Show (4:3)</PresentationFormat>
  <Paragraphs>151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</vt:lpstr>
      <vt:lpstr>Wingdings</vt:lpstr>
      <vt:lpstr>Office Theme</vt:lpstr>
      <vt:lpstr>Reading Assignments</vt:lpstr>
      <vt:lpstr>Chronology Terms</vt:lpstr>
      <vt:lpstr>PowerPoint Presentation</vt:lpstr>
      <vt:lpstr>Sources of Evidence</vt:lpstr>
      <vt:lpstr>Iron Age Italy</vt:lpstr>
      <vt:lpstr>The Foundation of Rome</vt:lpstr>
      <vt:lpstr>‘Kings’ of Rome</vt:lpstr>
      <vt:lpstr>The Roman Republic</vt:lpstr>
      <vt:lpstr>Roman Expansion in Italy</vt:lpstr>
      <vt:lpstr>Punic Wars</vt:lpstr>
      <vt:lpstr>Land Problems</vt:lpstr>
      <vt:lpstr>Pompey and Caesar</vt:lpstr>
      <vt:lpstr>Augustus (63 BCE – 14 CE)</vt:lpstr>
      <vt:lpstr>The Julio-Claudians</vt:lpstr>
      <vt:lpstr>The Flavians</vt:lpstr>
      <vt:lpstr>The Five ‘Good Emperors’</vt:lpstr>
      <vt:lpstr>Roman Expansion</vt:lpstr>
      <vt:lpstr>The Severans</vt:lpstr>
      <vt:lpstr>Diocletian and the Tetrarchy</vt:lpstr>
      <vt:lpstr>Diocletian and the Tetrarchy</vt:lpstr>
      <vt:lpstr>Constantine</vt:lpstr>
      <vt:lpstr>Theodosius</vt:lpstr>
      <vt:lpstr>The Empire Rent Asunder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CLARCH 350 Money in Antiquity</dc:title>
  <dc:creator>Henry Colburn</dc:creator>
  <cp:lastModifiedBy>Ninh Nguyen</cp:lastModifiedBy>
  <cp:revision>1968</cp:revision>
  <dcterms:created xsi:type="dcterms:W3CDTF">2013-10-25T12:50:59Z</dcterms:created>
  <dcterms:modified xsi:type="dcterms:W3CDTF">2025-10-22T17:22:39Z</dcterms:modified>
</cp:coreProperties>
</file>